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5"/>
  </p:notesMasterIdLst>
  <p:sldIdLst>
    <p:sldId id="256" r:id="rId2"/>
    <p:sldId id="257" r:id="rId3"/>
    <p:sldId id="273" r:id="rId4"/>
    <p:sldId id="278" r:id="rId5"/>
    <p:sldId id="274" r:id="rId6"/>
    <p:sldId id="280" r:id="rId7"/>
    <p:sldId id="275" r:id="rId8"/>
    <p:sldId id="279" r:id="rId9"/>
    <p:sldId id="276" r:id="rId10"/>
    <p:sldId id="281" r:id="rId11"/>
    <p:sldId id="282" r:id="rId12"/>
    <p:sldId id="260" r:id="rId13"/>
    <p:sldId id="272" r:id="rId1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-720" y="-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F871EB-02E4-4706-9C49-E5B339659785}" type="datetimeFigureOut">
              <a:rPr lang="zh-CN" altLang="en-US" smtClean="0"/>
              <a:t>2014/11/19</a:t>
            </a:fld>
            <a:endParaRPr lang="zh-CN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307BC3-7675-486B-BC76-22DBDF01A2B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08572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307BC3-7675-486B-BC76-22DBDF01A2B3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28403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22363"/>
            <a:ext cx="10363201" cy="2387601"/>
          </a:xfrm>
        </p:spPr>
        <p:txBody>
          <a:bodyPr anchor="b"/>
          <a:lstStyle>
            <a:lvl1pPr algn="ctr">
              <a:defRPr sz="480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3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45" indent="0" algn="ctr">
              <a:buNone/>
              <a:defRPr sz="2000"/>
            </a:lvl2pPr>
            <a:lvl3pPr marL="914293" indent="0" algn="ctr">
              <a:buNone/>
              <a:defRPr sz="1799"/>
            </a:lvl3pPr>
            <a:lvl4pPr marL="1371438" indent="0" algn="ctr">
              <a:buNone/>
              <a:defRPr sz="1600"/>
            </a:lvl4pPr>
            <a:lvl5pPr marL="1828584" indent="0" algn="ctr">
              <a:buNone/>
              <a:defRPr sz="1600"/>
            </a:lvl5pPr>
            <a:lvl6pPr marL="2285729" indent="0" algn="ctr">
              <a:buNone/>
              <a:defRPr sz="1600"/>
            </a:lvl6pPr>
            <a:lvl7pPr marL="2742877" indent="0" algn="ctr">
              <a:buNone/>
              <a:defRPr sz="1600"/>
            </a:lvl7pPr>
            <a:lvl8pPr marL="3200022" indent="0" algn="ctr">
              <a:buNone/>
              <a:defRPr sz="1600"/>
            </a:lvl8pPr>
            <a:lvl9pPr marL="3657167" indent="0" algn="ctr">
              <a:buNone/>
              <a:defRPr sz="1600"/>
            </a:lvl9pPr>
          </a:lstStyle>
          <a:p>
            <a:r>
              <a:rPr lang="en-US" altLang="zh-CN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FBB77-4FCC-459C-9DA1-B1A6A427898A}" type="datetime1">
              <a:rPr lang="zh-CN" altLang="en-US" smtClean="0"/>
              <a:t>2014/11/19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A957C-E798-4D99-9C24-4570BEAFE10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81005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18C8F-A0D0-4DCA-8D99-33A47A8AC30E}" type="datetime1">
              <a:rPr lang="zh-CN" altLang="en-US" smtClean="0"/>
              <a:t>2014/11/19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A957C-E798-4D99-9C24-4570BEAFE10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52532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7"/>
            <a:ext cx="2628900" cy="5811838"/>
          </a:xfrm>
        </p:spPr>
        <p:txBody>
          <a:bodyPr vert="eaVert"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2" y="365127"/>
            <a:ext cx="7734301" cy="5811838"/>
          </a:xfrm>
        </p:spPr>
        <p:txBody>
          <a:bodyPr vert="eaVer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11BB0-8905-420C-9064-1DECF07B4863}" type="datetime1">
              <a:rPr lang="zh-CN" altLang="en-US" smtClean="0"/>
              <a:t>2014/11/19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A957C-E798-4D99-9C24-4570BEAFE10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28722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2" y="849744"/>
            <a:ext cx="10515601" cy="97588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000"/>
            </a:lvl1pPr>
            <a:lvl2pPr>
              <a:defRPr sz="1799"/>
            </a:lvl2pPr>
            <a:lvl3pPr>
              <a:defRPr sz="1600"/>
            </a:lvl3pPr>
            <a:lvl4pPr>
              <a:defRPr sz="1399"/>
            </a:lvl4pPr>
            <a:lvl5pPr>
              <a:defRPr sz="1399"/>
            </a:lvl5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CFCBF-22D7-419A-805B-28A6B416CAC1}" type="datetime1">
              <a:rPr lang="zh-CN" altLang="en-US" smtClean="0"/>
              <a:t>2014/11/19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A957C-E798-4D99-9C24-4570BEAFE10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43149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2" y="1709740"/>
            <a:ext cx="10515601" cy="2852736"/>
          </a:xfrm>
        </p:spPr>
        <p:txBody>
          <a:bodyPr anchor="b"/>
          <a:lstStyle>
            <a:lvl1pPr>
              <a:defRPr sz="5998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2" y="4589466"/>
            <a:ext cx="10515601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145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293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3pPr>
            <a:lvl4pPr marL="137143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58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72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28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02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16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9387F-C170-465C-8189-9BD58DA362F1}" type="datetime1">
              <a:rPr lang="zh-CN" altLang="en-US" smtClean="0"/>
              <a:t>2014/11/19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5F9A957C-E798-4D99-9C24-4570BEAFE10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89094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2" y="1825624"/>
            <a:ext cx="5181600" cy="4351338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4"/>
            <a:ext cx="5181600" cy="4351338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B8453-0B98-4119-898D-AF3932F58424}" type="datetime1">
              <a:rPr lang="zh-CN" altLang="en-US" smtClean="0"/>
              <a:t>2014/11/19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A957C-E798-4D99-9C24-4570BEAFE10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59594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9" y="365129"/>
            <a:ext cx="10515601" cy="1325562"/>
          </a:xfrm>
        </p:spPr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90" y="1681164"/>
            <a:ext cx="5157787" cy="823911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45" indent="0">
              <a:buNone/>
              <a:defRPr sz="2000" b="1"/>
            </a:lvl2pPr>
            <a:lvl3pPr marL="914293" indent="0">
              <a:buNone/>
              <a:defRPr sz="1799" b="1"/>
            </a:lvl3pPr>
            <a:lvl4pPr marL="1371438" indent="0">
              <a:buNone/>
              <a:defRPr sz="1600" b="1"/>
            </a:lvl4pPr>
            <a:lvl5pPr marL="1828584" indent="0">
              <a:buNone/>
              <a:defRPr sz="1600" b="1"/>
            </a:lvl5pPr>
            <a:lvl6pPr marL="2285729" indent="0">
              <a:buNone/>
              <a:defRPr sz="1600" b="1"/>
            </a:lvl6pPr>
            <a:lvl7pPr marL="2742877" indent="0">
              <a:buNone/>
              <a:defRPr sz="1600" b="1"/>
            </a:lvl7pPr>
            <a:lvl8pPr marL="3200022" indent="0">
              <a:buNone/>
              <a:defRPr sz="1600" b="1"/>
            </a:lvl8pPr>
            <a:lvl9pPr marL="3657167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90" y="2505075"/>
            <a:ext cx="5157787" cy="3684589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199" y="1681164"/>
            <a:ext cx="5183189" cy="823911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45" indent="0">
              <a:buNone/>
              <a:defRPr sz="2000" b="1"/>
            </a:lvl2pPr>
            <a:lvl3pPr marL="914293" indent="0">
              <a:buNone/>
              <a:defRPr sz="1799" b="1"/>
            </a:lvl3pPr>
            <a:lvl4pPr marL="1371438" indent="0">
              <a:buNone/>
              <a:defRPr sz="1600" b="1"/>
            </a:lvl4pPr>
            <a:lvl5pPr marL="1828584" indent="0">
              <a:buNone/>
              <a:defRPr sz="1600" b="1"/>
            </a:lvl5pPr>
            <a:lvl6pPr marL="2285729" indent="0">
              <a:buNone/>
              <a:defRPr sz="1600" b="1"/>
            </a:lvl6pPr>
            <a:lvl7pPr marL="2742877" indent="0">
              <a:buNone/>
              <a:defRPr sz="1600" b="1"/>
            </a:lvl7pPr>
            <a:lvl8pPr marL="3200022" indent="0">
              <a:buNone/>
              <a:defRPr sz="1600" b="1"/>
            </a:lvl8pPr>
            <a:lvl9pPr marL="3657167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199" y="2505075"/>
            <a:ext cx="5183189" cy="3684589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AB0F1-2858-4A26-AC17-168649DA5630}" type="datetime1">
              <a:rPr lang="zh-CN" altLang="en-US" smtClean="0"/>
              <a:t>2014/11/19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A957C-E798-4D99-9C24-4570BEAFE10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55450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2FA203-DF8A-47DD-A34D-65377CE9BBA9}" type="datetime1">
              <a:rPr lang="zh-CN" altLang="en-US" smtClean="0"/>
              <a:t>2014/11/19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A957C-E798-4D99-9C24-4570BEAFE10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47869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47BB3-8FA5-4887-AB03-69FE8165667C}" type="datetime1">
              <a:rPr lang="zh-CN" altLang="en-US" smtClean="0"/>
              <a:t>2014/11/19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A957C-E798-4D99-9C24-4570BEAFE10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04158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7" y="457201"/>
            <a:ext cx="3932239" cy="160020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91" y="987427"/>
            <a:ext cx="6172199" cy="4873626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7" y="2057400"/>
            <a:ext cx="3932239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45" indent="0">
              <a:buNone/>
              <a:defRPr sz="1399"/>
            </a:lvl2pPr>
            <a:lvl3pPr marL="914293" indent="0">
              <a:buNone/>
              <a:defRPr sz="1200"/>
            </a:lvl3pPr>
            <a:lvl4pPr marL="1371438" indent="0">
              <a:buNone/>
              <a:defRPr sz="999"/>
            </a:lvl4pPr>
            <a:lvl5pPr marL="1828584" indent="0">
              <a:buNone/>
              <a:defRPr sz="999"/>
            </a:lvl5pPr>
            <a:lvl6pPr marL="2285729" indent="0">
              <a:buNone/>
              <a:defRPr sz="999"/>
            </a:lvl6pPr>
            <a:lvl7pPr marL="2742877" indent="0">
              <a:buNone/>
              <a:defRPr sz="999"/>
            </a:lvl7pPr>
            <a:lvl8pPr marL="3200022" indent="0">
              <a:buNone/>
              <a:defRPr sz="999"/>
            </a:lvl8pPr>
            <a:lvl9pPr marL="3657167" indent="0">
              <a:buNone/>
              <a:defRPr sz="999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A9B75-7329-4FD9-A15E-00AD38B9D087}" type="datetime1">
              <a:rPr lang="zh-CN" altLang="en-US" smtClean="0"/>
              <a:t>2014/11/19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A957C-E798-4D99-9C24-4570BEAFE10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33138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7" y="457201"/>
            <a:ext cx="3932239" cy="160020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91" y="987427"/>
            <a:ext cx="6172199" cy="4873626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145" indent="0">
              <a:buNone/>
              <a:defRPr sz="2800"/>
            </a:lvl2pPr>
            <a:lvl3pPr marL="914293" indent="0">
              <a:buNone/>
              <a:defRPr sz="2400"/>
            </a:lvl3pPr>
            <a:lvl4pPr marL="1371438" indent="0">
              <a:buNone/>
              <a:defRPr sz="2000"/>
            </a:lvl4pPr>
            <a:lvl5pPr marL="1828584" indent="0">
              <a:buNone/>
              <a:defRPr sz="2000"/>
            </a:lvl5pPr>
            <a:lvl6pPr marL="2285729" indent="0">
              <a:buNone/>
              <a:defRPr sz="2000"/>
            </a:lvl6pPr>
            <a:lvl7pPr marL="2742877" indent="0">
              <a:buNone/>
              <a:defRPr sz="2000"/>
            </a:lvl7pPr>
            <a:lvl8pPr marL="3200022" indent="0">
              <a:buNone/>
              <a:defRPr sz="2000"/>
            </a:lvl8pPr>
            <a:lvl9pPr marL="3657167" indent="0">
              <a:buNone/>
              <a:defRPr sz="2000"/>
            </a:lvl9pPr>
          </a:lstStyle>
          <a:p>
            <a:r>
              <a:rPr lang="en-US" altLang="zh-CN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7" y="2057400"/>
            <a:ext cx="3932239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45" indent="0">
              <a:buNone/>
              <a:defRPr sz="1399"/>
            </a:lvl2pPr>
            <a:lvl3pPr marL="914293" indent="0">
              <a:buNone/>
              <a:defRPr sz="1200"/>
            </a:lvl3pPr>
            <a:lvl4pPr marL="1371438" indent="0">
              <a:buNone/>
              <a:defRPr sz="999"/>
            </a:lvl4pPr>
            <a:lvl5pPr marL="1828584" indent="0">
              <a:buNone/>
              <a:defRPr sz="999"/>
            </a:lvl5pPr>
            <a:lvl6pPr marL="2285729" indent="0">
              <a:buNone/>
              <a:defRPr sz="999"/>
            </a:lvl6pPr>
            <a:lvl7pPr marL="2742877" indent="0">
              <a:buNone/>
              <a:defRPr sz="999"/>
            </a:lvl7pPr>
            <a:lvl8pPr marL="3200022" indent="0">
              <a:buNone/>
              <a:defRPr sz="999"/>
            </a:lvl8pPr>
            <a:lvl9pPr marL="3657167" indent="0">
              <a:buNone/>
              <a:defRPr sz="999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D4E40-6C5A-4496-90C2-5B00927D5CE9}" type="datetime1">
              <a:rPr lang="zh-CN" altLang="en-US" smtClean="0"/>
              <a:t>2014/11/19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A957C-E798-4D99-9C24-4570BEAFE10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07399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2" y="853440"/>
            <a:ext cx="10515601" cy="9721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2" y="1825624"/>
            <a:ext cx="1051560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dirty="0" smtClean="0"/>
              <a:t>Click to edit Master text styles</a:t>
            </a:r>
          </a:p>
          <a:p>
            <a:pPr lvl="1"/>
            <a:r>
              <a:rPr lang="en-US" altLang="zh-CN" dirty="0" smtClean="0"/>
              <a:t>Second level</a:t>
            </a:r>
          </a:p>
          <a:p>
            <a:pPr lvl="2"/>
            <a:r>
              <a:rPr lang="en-US" altLang="zh-CN" dirty="0" smtClean="0"/>
              <a:t>Third level</a:t>
            </a:r>
          </a:p>
          <a:p>
            <a:pPr lvl="3"/>
            <a:r>
              <a:rPr lang="en-US" altLang="zh-CN" dirty="0" smtClean="0"/>
              <a:t>Fourth level</a:t>
            </a:r>
          </a:p>
          <a:p>
            <a:pPr lvl="4"/>
            <a:r>
              <a:rPr lang="en-US" altLang="zh-CN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2" y="6356352"/>
            <a:ext cx="2743199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F441C3-C460-46B8-8616-A24F57164CE8}" type="datetime1">
              <a:rPr lang="zh-CN" altLang="en-US" smtClean="0"/>
              <a:t>2014/11/19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3" y="6356352"/>
            <a:ext cx="4114800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56352"/>
            <a:ext cx="2743199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5F9A957C-E798-4D99-9C24-4570BEAFE10D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7" name="Rectangle 6"/>
          <p:cNvSpPr/>
          <p:nvPr/>
        </p:nvSpPr>
        <p:spPr>
          <a:xfrm>
            <a:off x="0" y="731519"/>
            <a:ext cx="12192000" cy="121921"/>
          </a:xfrm>
          <a:prstGeom prst="rect">
            <a:avLst/>
          </a:prstGeom>
          <a:solidFill>
            <a:srgbClr val="7E36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9" tIns="45715" rIns="91429" bIns="4571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799"/>
          </a:p>
        </p:txBody>
      </p:sp>
      <p:pic>
        <p:nvPicPr>
          <p:cNvPr id="8" name="Picture 7"/>
          <p:cNvPicPr>
            <a:picLocks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0394" y="179914"/>
            <a:ext cx="407344" cy="40734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86394" y="223693"/>
            <a:ext cx="39245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清华大学基础工业训练中心</a:t>
            </a:r>
            <a:endParaRPr lang="zh-CN" altLang="en-US" sz="16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418796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293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228574" indent="-228574" algn="l" defTabSz="914293" rtl="0" eaLnBrk="1" latinLnBrk="0" hangingPunct="1">
        <a:lnSpc>
          <a:spcPct val="90000"/>
        </a:lnSpc>
        <a:spcBef>
          <a:spcPts val="999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685719" indent="-228574" algn="l" defTabSz="91429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142865" indent="-228574" algn="l" defTabSz="91429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600010" indent="-228574" algn="l" defTabSz="91429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399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057157" indent="-228574" algn="l" defTabSz="91429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399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514303" indent="-228574" algn="l" defTabSz="91429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971448" indent="-228574" algn="l" defTabSz="91429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428596" indent="-228574" algn="l" defTabSz="91429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885741" indent="-228574" algn="l" defTabSz="91429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9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145" algn="l" defTabSz="91429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293" algn="l" defTabSz="91429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438" algn="l" defTabSz="91429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584" algn="l" defTabSz="91429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729" algn="l" defTabSz="91429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877" algn="l" defTabSz="91429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200022" algn="l" defTabSz="91429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7167" algn="l" defTabSz="91429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7" Type="http://schemas.microsoft.com/office/2007/relationships/hdphoto" Target="../media/hdphoto2.wdp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/>
            </a:r>
            <a:br>
              <a:rPr lang="zh-CN" altLang="en-US" dirty="0"/>
            </a:br>
            <a:r>
              <a:rPr lang="zh-CN" altLang="en-US" dirty="0"/>
              <a:t> 创客融合空间平台建设项目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基础工业训练中心王德宇</a:t>
            </a:r>
          </a:p>
          <a:p>
            <a:r>
              <a:rPr lang="en-US" altLang="zh-CN" dirty="0"/>
              <a:t>2014</a:t>
            </a:r>
            <a:r>
              <a:rPr lang="zh-CN" altLang="en-US" dirty="0" smtClean="0"/>
              <a:t>年</a:t>
            </a:r>
            <a:r>
              <a:rPr lang="en-US" altLang="zh-CN" dirty="0" smtClean="0"/>
              <a:t>11</a:t>
            </a:r>
            <a:r>
              <a:rPr lang="zh-CN" altLang="en-US" dirty="0" smtClean="0"/>
              <a:t>月</a:t>
            </a:r>
            <a:r>
              <a:rPr lang="en-US" altLang="zh-CN" dirty="0" smtClean="0"/>
              <a:t>20</a:t>
            </a:r>
            <a:r>
              <a:rPr lang="zh-CN" altLang="en-US" dirty="0" smtClean="0"/>
              <a:t>日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69655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A957C-E798-4D99-9C24-4570BEAFE10D}" type="slidenum">
              <a:rPr lang="zh-CN" altLang="en-US" smtClean="0"/>
              <a:t>10</a:t>
            </a:fld>
            <a:endParaRPr lang="zh-CN" altLang="en-US"/>
          </a:p>
        </p:txBody>
      </p:sp>
      <p:pic>
        <p:nvPicPr>
          <p:cNvPr id="6" name="图片 5" descr="故事串_V2.2_sans_video_small_pics.pptx - Microsoft PowerPoint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78964" y="950977"/>
            <a:ext cx="7434072" cy="555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5667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他山之石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深圳及周边地区创客式产业现象</a:t>
            </a:r>
            <a:endParaRPr lang="en-US" altLang="zh-CN" dirty="0"/>
          </a:p>
          <a:p>
            <a:pPr lvl="1"/>
            <a:r>
              <a:rPr lang="zh-CN" altLang="en-US" dirty="0"/>
              <a:t>柴火创客空间</a:t>
            </a:r>
            <a:endParaRPr lang="en-US" altLang="zh-CN" dirty="0"/>
          </a:p>
          <a:p>
            <a:pPr lvl="1"/>
            <a:r>
              <a:rPr lang="en-US" altLang="zh-CN" dirty="0" err="1"/>
              <a:t>TechSpace</a:t>
            </a:r>
            <a:r>
              <a:rPr lang="zh-CN" altLang="en-US" dirty="0"/>
              <a:t>创客空间</a:t>
            </a:r>
            <a:endParaRPr lang="en-US" altLang="zh-CN" dirty="0"/>
          </a:p>
          <a:p>
            <a:pPr lvl="1"/>
            <a:r>
              <a:rPr lang="en-US" altLang="zh-CN" dirty="0" err="1"/>
              <a:t>MakeBlock</a:t>
            </a:r>
            <a:r>
              <a:rPr lang="zh-CN" altLang="en-US" dirty="0"/>
              <a:t>可重组铝制积木公司</a:t>
            </a:r>
            <a:endParaRPr lang="en-US" altLang="zh-CN" dirty="0"/>
          </a:p>
          <a:p>
            <a:pPr lvl="1"/>
            <a:r>
              <a:rPr lang="en-US" altLang="zh-CN" dirty="0"/>
              <a:t>HAXLR8R</a:t>
            </a:r>
            <a:r>
              <a:rPr lang="zh-CN" altLang="en-US" dirty="0"/>
              <a:t>创意项目</a:t>
            </a:r>
            <a:r>
              <a:rPr lang="zh-CN" altLang="en-US" dirty="0" smtClean="0"/>
              <a:t>加速器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A957C-E798-4D99-9C24-4570BEAFE10D}" type="slidenum">
              <a:rPr lang="zh-CN" altLang="en-US" smtClean="0"/>
              <a:t>11</a:t>
            </a:fld>
            <a:endParaRPr lang="zh-CN" altLang="en-US"/>
          </a:p>
        </p:txBody>
      </p:sp>
      <p:pic>
        <p:nvPicPr>
          <p:cNvPr id="5" name="Picture 5" descr="9613857040.jp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27129" y="849591"/>
            <a:ext cx="7064872" cy="3265209"/>
          </a:xfrm>
          <a:prstGeom prst="rect">
            <a:avLst/>
          </a:prstGeom>
        </p:spPr>
      </p:pic>
      <p:pic>
        <p:nvPicPr>
          <p:cNvPr id="6" name="Picture 1" descr="IMG_5257.JPG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600450"/>
            <a:ext cx="4343400" cy="3257550"/>
          </a:xfrm>
          <a:prstGeom prst="rect">
            <a:avLst/>
          </a:prstGeom>
        </p:spPr>
      </p:pic>
      <p:pic>
        <p:nvPicPr>
          <p:cNvPr id="7" name="Picture 5" descr="Robo-SZ-based Startup.jp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43400" y="4114800"/>
            <a:ext cx="2006330" cy="2743200"/>
          </a:xfrm>
          <a:prstGeom prst="rect">
            <a:avLst/>
          </a:prstGeom>
        </p:spPr>
      </p:pic>
      <p:pic>
        <p:nvPicPr>
          <p:cNvPr id="8" name="Picture 3" descr="CIMG6302.JPG"/>
          <p:cNvPicPr>
            <a:picLocks noChangeAspect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49731" y="4114800"/>
            <a:ext cx="3657642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7437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下阶段</a:t>
            </a:r>
            <a:r>
              <a:rPr lang="zh-CN" altLang="en-US" dirty="0" smtClean="0"/>
              <a:t>规划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1800" dirty="0" smtClean="0"/>
              <a:t>2014.11.29		</a:t>
            </a:r>
            <a:r>
              <a:rPr lang="zh-CN" altLang="en-US" sz="1800" dirty="0" smtClean="0"/>
              <a:t>创</a:t>
            </a:r>
            <a:r>
              <a:rPr lang="zh-CN" altLang="en-US" sz="1800" dirty="0"/>
              <a:t>客论坛</a:t>
            </a:r>
            <a:r>
              <a:rPr lang="en-US" altLang="zh-CN" sz="1800" dirty="0"/>
              <a:t>——</a:t>
            </a:r>
            <a:r>
              <a:rPr lang="zh-CN" altLang="en-US" sz="1800" dirty="0"/>
              <a:t>教务处召集，中心策划承办</a:t>
            </a:r>
          </a:p>
          <a:p>
            <a:r>
              <a:rPr lang="en-US" altLang="zh-CN" sz="1800" dirty="0" smtClean="0"/>
              <a:t>2014.12 – 2015.4 	</a:t>
            </a:r>
            <a:r>
              <a:rPr lang="zh-CN" altLang="en-US" sz="1800" dirty="0" smtClean="0"/>
              <a:t>平台</a:t>
            </a:r>
            <a:r>
              <a:rPr lang="zh-CN" altLang="en-US" sz="1800" dirty="0"/>
              <a:t>建设</a:t>
            </a:r>
          </a:p>
          <a:p>
            <a:r>
              <a:rPr lang="en-US" altLang="zh-CN" sz="1800" dirty="0" smtClean="0"/>
              <a:t>2014.12		</a:t>
            </a:r>
            <a:r>
              <a:rPr lang="zh-CN" altLang="en-US" sz="1800" dirty="0" smtClean="0"/>
              <a:t>开放</a:t>
            </a:r>
            <a:r>
              <a:rPr lang="zh-CN" altLang="en-US" sz="1800" dirty="0"/>
              <a:t>资源讲座</a:t>
            </a:r>
          </a:p>
          <a:p>
            <a:r>
              <a:rPr lang="zh-CN" altLang="en-US" sz="1800" dirty="0" smtClean="0"/>
              <a:t>择期举行</a:t>
            </a:r>
            <a:r>
              <a:rPr lang="en-US" altLang="zh-CN" sz="1800" dirty="0" smtClean="0"/>
              <a:t>		</a:t>
            </a:r>
            <a:r>
              <a:rPr lang="zh-CN" altLang="en-US" sz="1800" dirty="0" smtClean="0"/>
              <a:t>创客交叉融合空间宣传</a:t>
            </a:r>
            <a:r>
              <a:rPr lang="zh-CN" altLang="en-US" sz="1800" dirty="0"/>
              <a:t>活动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A957C-E798-4D99-9C24-4570BEAFE10D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24720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800" dirty="0" smtClean="0"/>
              <a:t>感谢中心各位老师的大力支持</a:t>
            </a:r>
            <a:r>
              <a:rPr lang="zh-CN" altLang="en-US" sz="4800" dirty="0" smtClean="0"/>
              <a:t>！</a:t>
            </a:r>
            <a:endParaRPr lang="zh-CN" altLang="en-US" sz="48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A957C-E798-4D99-9C24-4570BEAFE10D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38007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内容大纲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sz="2400" dirty="0" smtClean="0"/>
              <a:t>创客</a:t>
            </a:r>
            <a:r>
              <a:rPr lang="zh-CN" altLang="en-US" sz="2400" dirty="0" smtClean="0"/>
              <a:t>空间使用情况</a:t>
            </a:r>
            <a:endParaRPr lang="en-US" altLang="zh-CN" sz="2400" dirty="0" smtClean="0"/>
          </a:p>
          <a:p>
            <a:r>
              <a:rPr lang="zh-CN" altLang="en-US" sz="2400" dirty="0" smtClean="0"/>
              <a:t>创客空间定期学生活动</a:t>
            </a:r>
            <a:endParaRPr lang="en-US" altLang="zh-CN" sz="2400" dirty="0" smtClean="0"/>
          </a:p>
          <a:p>
            <a:r>
              <a:rPr lang="zh-CN" altLang="en-US" sz="2400" dirty="0" smtClean="0"/>
              <a:t>主题</a:t>
            </a:r>
            <a:r>
              <a:rPr lang="zh-CN" altLang="en-US" sz="2400" dirty="0" smtClean="0"/>
              <a:t>项目</a:t>
            </a:r>
            <a:endParaRPr lang="en-US" altLang="zh-CN" sz="2400" dirty="0" smtClean="0"/>
          </a:p>
          <a:p>
            <a:pPr lvl="1"/>
            <a:r>
              <a:rPr lang="en-US" altLang="zh-CN" sz="2199" dirty="0" smtClean="0"/>
              <a:t>635</a:t>
            </a:r>
            <a:r>
              <a:rPr lang="zh-CN" altLang="en-US" sz="2199" dirty="0" smtClean="0"/>
              <a:t>头脑风暴</a:t>
            </a:r>
            <a:endParaRPr lang="en-US" altLang="zh-CN" sz="2199" dirty="0" smtClean="0"/>
          </a:p>
          <a:p>
            <a:pPr lvl="1"/>
            <a:r>
              <a:rPr lang="zh-CN" altLang="en-US" sz="2199" dirty="0" smtClean="0"/>
              <a:t>创客宪章</a:t>
            </a:r>
            <a:endParaRPr lang="en-US" altLang="zh-CN" sz="2199" dirty="0" smtClean="0"/>
          </a:p>
          <a:p>
            <a:pPr lvl="1"/>
            <a:r>
              <a:rPr lang="zh-CN" altLang="en-US" sz="2199" dirty="0" smtClean="0"/>
              <a:t>过程控制方法实践</a:t>
            </a:r>
            <a:r>
              <a:rPr lang="en-US" altLang="zh-CN" sz="2199" dirty="0" smtClean="0"/>
              <a:t>——</a:t>
            </a:r>
            <a:r>
              <a:rPr lang="zh-CN" altLang="en-US" sz="2199" dirty="0" smtClean="0"/>
              <a:t>动态项目控制</a:t>
            </a:r>
            <a:endParaRPr lang="en-US" altLang="zh-CN" sz="2199" dirty="0" smtClean="0"/>
          </a:p>
          <a:p>
            <a:r>
              <a:rPr lang="zh-CN" altLang="en-US" sz="2400" dirty="0" smtClean="0"/>
              <a:t>他山之石</a:t>
            </a:r>
            <a:endParaRPr lang="en-US" altLang="zh-CN" sz="2400" dirty="0" smtClean="0"/>
          </a:p>
          <a:p>
            <a:pPr lvl="1"/>
            <a:r>
              <a:rPr lang="zh-CN" altLang="en-US" sz="2199" dirty="0"/>
              <a:t>三诺</a:t>
            </a:r>
            <a:r>
              <a:rPr lang="zh-CN" altLang="en-US" sz="2199" dirty="0" smtClean="0"/>
              <a:t>集团</a:t>
            </a:r>
            <a:endParaRPr lang="en-US" altLang="zh-CN" sz="2199" dirty="0"/>
          </a:p>
          <a:p>
            <a:pPr lvl="1"/>
            <a:r>
              <a:rPr lang="zh-CN" altLang="en-US" sz="2199" dirty="0" smtClean="0"/>
              <a:t>水木清华校友种子基金</a:t>
            </a:r>
            <a:endParaRPr lang="en-US" altLang="zh-CN" sz="2199" dirty="0" smtClean="0"/>
          </a:p>
          <a:p>
            <a:r>
              <a:rPr lang="zh-CN" altLang="en-US" sz="2400" dirty="0" smtClean="0"/>
              <a:t>空间新规划</a:t>
            </a:r>
            <a:endParaRPr lang="en-US" altLang="zh-CN" sz="2400" dirty="0" smtClean="0"/>
          </a:p>
          <a:p>
            <a:r>
              <a:rPr lang="zh-CN" altLang="en-US" sz="2400" dirty="0"/>
              <a:t>下</a:t>
            </a:r>
            <a:r>
              <a:rPr lang="zh-CN" altLang="en-US" sz="2400" dirty="0" smtClean="0"/>
              <a:t>阶段规划</a:t>
            </a:r>
            <a:endParaRPr lang="en-US" altLang="zh-CN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A957C-E798-4D99-9C24-4570BEAFE10D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8531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创客空间使用情况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 smtClean="0"/>
              <a:t>60</a:t>
            </a:r>
            <a:r>
              <a:rPr lang="zh-CN" altLang="en-US" dirty="0" smtClean="0"/>
              <a:t>平米创客活动样板间基本建设完毕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讨论区设施：可移动桌椅、白板、投影仪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基础设施：适合不同情境的暖光源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原材料：开发板、工具等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zh-CN" altLang="en-US" dirty="0" smtClean="0"/>
              <a:t>思考：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样板间的作用，更多应是通过实际经验，进行探索，为迁入李兆基大楼做准备。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不同使用者提供意见反馈，用于修改完善空间设计、布局、资源条件等。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A957C-E798-4D99-9C24-4570BEAFE10D}" type="slidenum">
              <a:rPr lang="zh-CN" altLang="en-US" smtClean="0"/>
              <a:t>3</a:t>
            </a:fld>
            <a:endParaRPr lang="zh-CN" altLang="en-US"/>
          </a:p>
        </p:txBody>
      </p:sp>
      <p:pic>
        <p:nvPicPr>
          <p:cNvPr id="1026" name="Picture 2" descr="E:\Woody\图片资料\创客空间\570793678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3416924"/>
            <a:ext cx="7072000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E:\Woody\图片资料\创客空间\创客空间活动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72000" y="3416924"/>
            <a:ext cx="5120000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22256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创客空间使用情况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 smtClean="0"/>
              <a:t>支持活动类别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小型讲座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“创客发声”主题讲座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工作坊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“智能空间”跨学科系统集成设计挑战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“未来校园”创意原型制作与展示活动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会议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中心内部会议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实验室设备处研讨会，</a:t>
            </a:r>
            <a:r>
              <a:rPr lang="en-US" altLang="zh-CN" dirty="0" smtClean="0"/>
              <a:t>11</a:t>
            </a:r>
            <a:r>
              <a:rPr lang="zh-CN" altLang="en-US" dirty="0" smtClean="0"/>
              <a:t>月初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讨论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“创客宪章”讨论活动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A957C-E798-4D99-9C24-4570BEAFE10D}" type="slidenum">
              <a:rPr lang="zh-CN" altLang="en-US" smtClean="0"/>
              <a:t>4</a:t>
            </a:fld>
            <a:endParaRPr lang="zh-CN" altLang="en-US"/>
          </a:p>
        </p:txBody>
      </p:sp>
      <p:pic>
        <p:nvPicPr>
          <p:cNvPr id="2050" name="Picture 2" descr="E:\Woody\图片资料\创客空间\23539331.jpg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72200" y="2058194"/>
            <a:ext cx="5181600" cy="388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63654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创客空间定期学生</a:t>
            </a:r>
            <a:r>
              <a:rPr lang="zh-CN" altLang="en-US" dirty="0" smtClean="0"/>
              <a:t>活动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 smtClean="0"/>
              <a:t>学生创客社团“</a:t>
            </a:r>
            <a:r>
              <a:rPr lang="en-US" altLang="zh-CN" dirty="0" smtClean="0"/>
              <a:t>THU </a:t>
            </a:r>
            <a:r>
              <a:rPr lang="en-US" altLang="zh-CN" dirty="0" err="1" smtClean="0"/>
              <a:t>MakerSpace</a:t>
            </a:r>
            <a:r>
              <a:rPr lang="zh-CN" altLang="en-US" dirty="0" smtClean="0"/>
              <a:t>”</a:t>
            </a:r>
            <a:endParaRPr lang="en-US" altLang="zh-CN" dirty="0" smtClean="0"/>
          </a:p>
          <a:p>
            <a:pPr lvl="1">
              <a:lnSpc>
                <a:spcPct val="150000"/>
              </a:lnSpc>
            </a:pPr>
            <a:r>
              <a:rPr lang="en-US" altLang="zh-CN" dirty="0" smtClean="0"/>
              <a:t>2014-10-15	</a:t>
            </a:r>
            <a:r>
              <a:rPr lang="en-US" altLang="zh-CN" dirty="0" err="1" smtClean="0"/>
              <a:t>Arduino</a:t>
            </a:r>
            <a:r>
              <a:rPr lang="zh-CN" altLang="en-US" dirty="0" smtClean="0"/>
              <a:t>编程讲座及动手实践活动</a:t>
            </a:r>
            <a:endParaRPr lang="en-US" altLang="zh-CN" dirty="0" smtClean="0"/>
          </a:p>
          <a:p>
            <a:pPr lvl="1">
              <a:lnSpc>
                <a:spcPct val="150000"/>
              </a:lnSpc>
            </a:pPr>
            <a:r>
              <a:rPr lang="en-US" altLang="zh-CN" dirty="0" smtClean="0"/>
              <a:t>2014-10-23	</a:t>
            </a:r>
            <a:r>
              <a:rPr lang="zh-CN" altLang="en-US" dirty="0" smtClean="0"/>
              <a:t>创客演讲及未来校园主题创意实验</a:t>
            </a:r>
            <a:endParaRPr lang="en-US" altLang="zh-CN" dirty="0" smtClean="0"/>
          </a:p>
          <a:p>
            <a:pPr lvl="1">
              <a:lnSpc>
                <a:spcPct val="150000"/>
              </a:lnSpc>
            </a:pPr>
            <a:r>
              <a:rPr lang="en-US" altLang="zh-CN" dirty="0" smtClean="0"/>
              <a:t>2014-10-30	</a:t>
            </a:r>
            <a:r>
              <a:rPr lang="zh-CN" altLang="en-US" dirty="0" smtClean="0"/>
              <a:t>万圣节主题产品开发活动</a:t>
            </a:r>
            <a:endParaRPr lang="en-US" altLang="zh-CN" dirty="0" smtClean="0"/>
          </a:p>
          <a:p>
            <a:pPr lvl="1">
              <a:lnSpc>
                <a:spcPct val="150000"/>
              </a:lnSpc>
            </a:pPr>
            <a:r>
              <a:rPr lang="en-US" altLang="zh-CN" dirty="0" smtClean="0"/>
              <a:t>2014-11-05	</a:t>
            </a:r>
            <a:r>
              <a:rPr lang="zh-CN" altLang="en-US" dirty="0"/>
              <a:t>驻校创</a:t>
            </a:r>
            <a:r>
              <a:rPr lang="zh-CN" altLang="en-US" dirty="0" smtClean="0"/>
              <a:t>客主题活动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A957C-E798-4D99-9C24-4570BEAFE10D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35703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主题项目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 smtClean="0"/>
              <a:t>635</a:t>
            </a:r>
            <a:r>
              <a:rPr lang="zh-CN" altLang="en-US" dirty="0" smtClean="0"/>
              <a:t>头脑风暴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经过中心内部测试与修改形成可操作的头脑风暴形式，并准备了标准模板及彩笔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在暑期实习中应用，收集学生在创意产品制作环节中的思考，具体到三个方面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对现有产品的改善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结合各种工艺提出新产品创意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结合实习感受设计训练中心</a:t>
            </a:r>
            <a:r>
              <a:rPr lang="en-US" altLang="zh-CN" dirty="0" smtClean="0"/>
              <a:t>Logo</a:t>
            </a:r>
            <a:r>
              <a:rPr lang="zh-CN" altLang="en-US" dirty="0" smtClean="0"/>
              <a:t>标识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A957C-E798-4D99-9C24-4570BEAFE10D}" type="slidenum">
              <a:rPr lang="zh-CN" altLang="en-US" smtClean="0"/>
              <a:t>6</a:t>
            </a:fld>
            <a:endParaRPr lang="zh-CN" altLang="en-US"/>
          </a:p>
        </p:txBody>
      </p:sp>
      <p:pic>
        <p:nvPicPr>
          <p:cNvPr id="5122" name="Picture 2" descr="E:\Woody\图片资料\创客空间\921430300.jpg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72200" y="2058194"/>
            <a:ext cx="5181600" cy="388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47863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主题项目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 smtClean="0"/>
              <a:t>绿色电子中美创客挑战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先后举办了知识产权、视频与产品展示等主题讲座。清华团队获得优胜奖（右）</a:t>
            </a:r>
            <a:endParaRPr lang="en-US" altLang="zh-CN" dirty="0" smtClean="0"/>
          </a:p>
          <a:p>
            <a:r>
              <a:rPr lang="zh-CN" altLang="en-US" dirty="0" smtClean="0"/>
              <a:t>创</a:t>
            </a:r>
            <a:r>
              <a:rPr lang="zh-CN" altLang="en-US" dirty="0"/>
              <a:t>客宪章</a:t>
            </a:r>
          </a:p>
          <a:p>
            <a:pPr lvl="1"/>
            <a:r>
              <a:rPr lang="en-US" altLang="zh-CN" dirty="0" smtClean="0"/>
              <a:t>2014.7	</a:t>
            </a:r>
            <a:r>
              <a:rPr lang="zh-CN" altLang="en-US" dirty="0" smtClean="0"/>
              <a:t>由清华大学、清华附中，以及来自天津、南昌、美国华盛顿等地的</a:t>
            </a:r>
            <a:r>
              <a:rPr lang="en-US" altLang="zh-CN" dirty="0" smtClean="0"/>
              <a:t>10</a:t>
            </a:r>
            <a:r>
              <a:rPr lang="zh-CN" altLang="en-US" dirty="0" smtClean="0"/>
              <a:t>余位同学参与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2014.11	</a:t>
            </a:r>
            <a:r>
              <a:rPr lang="zh-CN" altLang="en-US" dirty="0" smtClean="0"/>
              <a:t>由清华大学、清华附中，来自全球的</a:t>
            </a:r>
            <a:r>
              <a:rPr lang="en-US" altLang="zh-CN" dirty="0" smtClean="0"/>
              <a:t>7</a:t>
            </a:r>
            <a:r>
              <a:rPr lang="zh-CN" altLang="en-US" dirty="0" smtClean="0"/>
              <a:t>为创客，以及来自齐齐哈尔、天津、哈尔滨等地的创客参与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A957C-E798-4D99-9C24-4570BEAFE10D}" type="slidenum">
              <a:rPr lang="zh-CN" altLang="en-US" smtClean="0"/>
              <a:t>7</a:t>
            </a:fld>
            <a:endParaRPr lang="zh-CN" altLang="en-US"/>
          </a:p>
        </p:txBody>
      </p:sp>
      <p:pic>
        <p:nvPicPr>
          <p:cNvPr id="3074" name="Picture 2" descr="E:\Woody\图片资料\创客空间\263794327.jpg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72200" y="2058194"/>
            <a:ext cx="5181600" cy="388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41306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主题项目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过程控制方法实践</a:t>
            </a:r>
            <a:r>
              <a:rPr lang="en-US" altLang="zh-CN" dirty="0"/>
              <a:t>——</a:t>
            </a:r>
            <a:r>
              <a:rPr lang="zh-CN" altLang="en-US" dirty="0"/>
              <a:t>动态项目控制</a:t>
            </a:r>
          </a:p>
          <a:p>
            <a:pPr lvl="1"/>
            <a:r>
              <a:rPr lang="zh-CN" altLang="en-US" dirty="0"/>
              <a:t>引入欧洲广泛应用的大型项目管理工具</a:t>
            </a:r>
            <a:r>
              <a:rPr lang="en-US" altLang="zh-CN" dirty="0"/>
              <a:t>DPC</a:t>
            </a:r>
            <a:r>
              <a:rPr lang="zh-CN" altLang="en-US" dirty="0"/>
              <a:t>（动态项目控制）</a:t>
            </a:r>
            <a:endParaRPr lang="en-US" altLang="zh-CN" dirty="0"/>
          </a:p>
          <a:p>
            <a:pPr lvl="1"/>
            <a:r>
              <a:rPr lang="zh-CN" altLang="en-US" dirty="0"/>
              <a:t>结合实习教学</a:t>
            </a:r>
            <a:r>
              <a:rPr lang="zh-CN" altLang="en-US" dirty="0" smtClean="0"/>
              <a:t>进行过程控制，监督教学进度，优化教学安排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经评估的教学环节包括：</a:t>
            </a:r>
            <a:r>
              <a:rPr lang="en-US" altLang="zh-CN" dirty="0" smtClean="0"/>
              <a:t>3D</a:t>
            </a:r>
            <a:r>
              <a:rPr lang="zh-CN" altLang="en-US" dirty="0" smtClean="0"/>
              <a:t>打印、数控</a:t>
            </a:r>
            <a:r>
              <a:rPr lang="zh-CN" altLang="en-US" dirty="0"/>
              <a:t>雕</a:t>
            </a:r>
            <a:r>
              <a:rPr lang="zh-CN" altLang="en-US" dirty="0" smtClean="0"/>
              <a:t>铣、线切割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A957C-E798-4D99-9C24-4570BEAFE10D}" type="slidenum">
              <a:rPr lang="zh-CN" altLang="en-US" smtClean="0"/>
              <a:t>8</a:t>
            </a:fld>
            <a:endParaRPr lang="zh-CN" altLang="en-US"/>
          </a:p>
        </p:txBody>
      </p:sp>
      <p:grpSp>
        <p:nvGrpSpPr>
          <p:cNvPr id="10" name="组合 9"/>
          <p:cNvGrpSpPr/>
          <p:nvPr/>
        </p:nvGrpSpPr>
        <p:grpSpPr>
          <a:xfrm>
            <a:off x="5878349" y="1968087"/>
            <a:ext cx="5823668" cy="3832442"/>
            <a:chOff x="3470548" y="238872"/>
            <a:chExt cx="7727744" cy="5085476"/>
          </a:xfrm>
        </p:grpSpPr>
        <p:pic>
          <p:nvPicPr>
            <p:cNvPr id="12" name="Picture 3" descr="G:\DPC In short\DPC Light\pic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70548" y="238872"/>
              <a:ext cx="4572000" cy="28829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69092" y="2181098"/>
              <a:ext cx="5029200" cy="3143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4100" name="Picture 4" descr="E:\Woody\图片资料\创客空间\DPC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4134602"/>
            <a:ext cx="5901972" cy="2723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35716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他山之石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三诺集团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以电子产品（音箱、电脑）代工、代设计起家，现资产过亿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新落成</a:t>
            </a:r>
            <a:r>
              <a:rPr lang="en-US" altLang="zh-CN" dirty="0" smtClean="0"/>
              <a:t>23</a:t>
            </a:r>
            <a:r>
              <a:rPr lang="zh-CN" altLang="en-US" dirty="0" smtClean="0"/>
              <a:t>层集团总部大楼“三诺智慧大厦”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筹备建设创客人才平台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借鉴</a:t>
            </a:r>
            <a:r>
              <a:rPr lang="zh-CN" altLang="en-US" dirty="0"/>
              <a:t>智慧</a:t>
            </a:r>
            <a:r>
              <a:rPr lang="zh-CN" altLang="en-US" dirty="0" smtClean="0"/>
              <a:t>空间的基础设施建设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A957C-E798-4D99-9C24-4570BEAFE10D}" type="slidenum">
              <a:rPr lang="zh-CN" altLang="en-US" smtClean="0"/>
              <a:t>9</a:t>
            </a:fld>
            <a:endParaRPr lang="zh-CN" altLang="en-US"/>
          </a:p>
        </p:txBody>
      </p:sp>
      <p:pic>
        <p:nvPicPr>
          <p:cNvPr id="9" name="Picture 2" descr="CIMG6156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72784" y="2678048"/>
            <a:ext cx="4829556" cy="3622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971805"/>
      </p:ext>
    </p:extLst>
  </p:cSld>
  <p:clrMapOvr>
    <a:masterClrMapping/>
  </p:clrMapOvr>
</p:sld>
</file>

<file path=ppt/theme/theme1.xml><?xml version="1.0" encoding="utf-8"?>
<a:theme xmlns:a="http://schemas.openxmlformats.org/drawingml/2006/main" name="训练中心-主题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训练中心-主题" id="{DCF287F4-54CD-4D4D-8148-DC50174627D1}" vid="{1300560C-B3E7-4C37-9B32-0E0B4D934EF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训练中心-主题</Template>
  <TotalTime>685</TotalTime>
  <Words>444</Words>
  <Application>Microsoft Office PowerPoint</Application>
  <PresentationFormat>自定义</PresentationFormat>
  <Paragraphs>90</Paragraphs>
  <Slides>13</Slides>
  <Notes>1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14" baseType="lpstr">
      <vt:lpstr>训练中心-主题</vt:lpstr>
      <vt:lpstr>  创客融合空间平台建设项目</vt:lpstr>
      <vt:lpstr>内容大纲</vt:lpstr>
      <vt:lpstr>创客空间使用情况</vt:lpstr>
      <vt:lpstr>创客空间使用情况</vt:lpstr>
      <vt:lpstr>创客空间定期学生活动</vt:lpstr>
      <vt:lpstr>主题项目</vt:lpstr>
      <vt:lpstr>主题项目</vt:lpstr>
      <vt:lpstr>主题项目</vt:lpstr>
      <vt:lpstr>他山之石</vt:lpstr>
      <vt:lpstr>PowerPoint 演示文稿</vt:lpstr>
      <vt:lpstr>他山之石</vt:lpstr>
      <vt:lpstr>下阶段规划</vt:lpstr>
      <vt:lpstr>感谢中心各位老师的大力支持！</vt:lpstr>
    </vt:vector>
  </TitlesOfParts>
  <Company>清华大学 Tsinghua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Woody Wang</dc:creator>
  <cp:lastModifiedBy>微软用户</cp:lastModifiedBy>
  <cp:revision>134</cp:revision>
  <dcterms:created xsi:type="dcterms:W3CDTF">2014-05-29T12:20:18Z</dcterms:created>
  <dcterms:modified xsi:type="dcterms:W3CDTF">2014-11-19T13:17:46Z</dcterms:modified>
</cp:coreProperties>
</file>